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0"/>
  </p:handoutMasterIdLst>
  <p:sldIdLst>
    <p:sldId id="256" r:id="rId2"/>
    <p:sldId id="257" r:id="rId3"/>
    <p:sldId id="262" r:id="rId4"/>
    <p:sldId id="258" r:id="rId5"/>
    <p:sldId id="261" r:id="rId6"/>
    <p:sldId id="259" r:id="rId7"/>
    <p:sldId id="263" r:id="rId8"/>
    <p:sldId id="260" r:id="rId9"/>
  </p:sldIdLst>
  <p:sldSz cx="9144000" cy="6858000" type="screen4x3"/>
  <p:notesSz cx="6858000" cy="9296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64" d="100"/>
          <a:sy n="64" d="100"/>
        </p:scale>
        <p:origin x="-120" y="-9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1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027" y="0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283CCBA-8CAE-41B8-B4E5-8446A5245625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1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027" y="8829675"/>
            <a:ext cx="2972421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0B4B78B-BC8D-40D2-AE34-69392F852611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7454029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0" name="Rounded Rectangle 9"/>
          <p:cNvSpPr/>
          <p:nvPr/>
        </p:nvSpPr>
        <p:spPr>
          <a:xfrm>
            <a:off x="418596" y="434162"/>
            <a:ext cx="8306809" cy="3108960"/>
          </a:xfrm>
          <a:prstGeom prst="roundRect">
            <a:avLst>
              <a:gd name="adj" fmla="val 4578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5" name="Title 4"/>
          <p:cNvSpPr>
            <a:spLocks noGrp="1"/>
          </p:cNvSpPr>
          <p:nvPr>
            <p:ph type="ctrTitle"/>
          </p:nvPr>
        </p:nvSpPr>
        <p:spPr>
          <a:xfrm>
            <a:off x="722376" y="1820206"/>
            <a:ext cx="7772400" cy="1828800"/>
          </a:xfrm>
        </p:spPr>
        <p:txBody>
          <a:bodyPr lIns="45720" rIns="45720" bIns="45720"/>
          <a:lstStyle>
            <a:lvl1pPr algn="r">
              <a:defRPr sz="4500" b="1">
                <a:solidFill>
                  <a:schemeClr val="accent1">
                    <a:tint val="88000"/>
                    <a:satMod val="150000"/>
                  </a:schemeClr>
                </a:solidFill>
                <a:effectLst>
                  <a:outerShdw blurRad="53975" dist="22860" dir="5400000" algn="tl" rotWithShape="0">
                    <a:srgbClr val="000000">
                      <a:alpha val="55000"/>
                    </a:srgbClr>
                  </a:outerShdw>
                </a:effectLst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0" name="Subtitle 19"/>
          <p:cNvSpPr>
            <a:spLocks noGrp="1"/>
          </p:cNvSpPr>
          <p:nvPr>
            <p:ph type="subTitle" idx="1"/>
          </p:nvPr>
        </p:nvSpPr>
        <p:spPr>
          <a:xfrm>
            <a:off x="722376" y="3685032"/>
            <a:ext cx="7772400" cy="914400"/>
          </a:xfrm>
        </p:spPr>
        <p:txBody>
          <a:bodyPr lIns="182880" tIns="0"/>
          <a:lstStyle>
            <a:lvl1pPr marL="36576" indent="0" algn="r">
              <a:spcBef>
                <a:spcPts val="0"/>
              </a:spcBef>
              <a:buNone/>
              <a:defRPr sz="2000">
                <a:solidFill>
                  <a:schemeClr val="bg2">
                    <a:shade val="2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19" name="Date Placeholder 1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2920" y="530352"/>
            <a:ext cx="8183880" cy="4187952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533404"/>
            <a:ext cx="1981200" cy="5257799"/>
          </a:xfrm>
        </p:spPr>
        <p:txBody>
          <a:bodyPr vert="eaVer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33400" y="533402"/>
            <a:ext cx="5943600" cy="5257801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187952"/>
          </a:xfrm>
        </p:spPr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Rounded Rectangle 13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ed Rectangle 10"/>
          <p:cNvSpPr/>
          <p:nvPr/>
        </p:nvSpPr>
        <p:spPr>
          <a:xfrm>
            <a:off x="418596" y="434162"/>
            <a:ext cx="8306809" cy="4341329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68344" y="4928616"/>
            <a:ext cx="8183880" cy="676656"/>
          </a:xfrm>
        </p:spPr>
        <p:txBody>
          <a:bodyPr lIns="91440" bIns="0" anchor="b"/>
          <a:lstStyle>
            <a:lvl1pPr algn="l">
              <a:buNone/>
              <a:defRPr sz="3600" b="0" cap="none" baseline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68344" y="5624484"/>
            <a:ext cx="8183880" cy="420624"/>
          </a:xfrm>
        </p:spPr>
        <p:txBody>
          <a:bodyPr lIns="118872" tIns="0" anchor="t"/>
          <a:lstStyle>
            <a:lvl1pPr marL="0" marR="36576" indent="0" algn="l">
              <a:spcBef>
                <a:spcPts val="0"/>
              </a:spcBef>
              <a:spcAft>
                <a:spcPts val="0"/>
              </a:spcAft>
              <a:buNone/>
              <a:defRPr sz="1800" b="0">
                <a:solidFill>
                  <a:schemeClr val="accent1">
                    <a:shade val="50000"/>
                    <a:satMod val="110000"/>
                  </a:schemeClr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14352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5360" y="530352"/>
            <a:ext cx="3931920" cy="4389120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2920" y="4983480"/>
            <a:ext cx="8183880" cy="1051560"/>
          </a:xfrm>
        </p:spPr>
        <p:txBody>
          <a:bodyPr anchor="b"/>
          <a:lstStyle>
            <a:lvl1pPr>
              <a:defRPr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07224" y="579438"/>
            <a:ext cx="3931920" cy="792162"/>
          </a:xfrm>
        </p:spPr>
        <p:txBody>
          <a:bodyPr lIns="146304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52169" y="579438"/>
            <a:ext cx="3931920" cy="792162"/>
          </a:xfrm>
        </p:spPr>
        <p:txBody>
          <a:bodyPr lIns="137160" anchor="ctr"/>
          <a:lstStyle>
            <a:lvl1pPr marL="0" indent="0" algn="l">
              <a:buNone/>
              <a:defRPr sz="2400" b="1">
                <a:solidFill>
                  <a:schemeClr val="tx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607224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52169" y="1447800"/>
            <a:ext cx="3931920" cy="3489960"/>
          </a:xfrm>
        </p:spPr>
        <p:txBody>
          <a:bodyPr anchor="t"/>
          <a:lstStyle>
            <a:lvl1pPr algn="l">
              <a:defRPr sz="2400"/>
            </a:lvl1pPr>
            <a:lvl2pPr algn="l">
              <a:defRPr sz="2000"/>
            </a:lvl2pPr>
            <a:lvl3pPr algn="l">
              <a:defRPr sz="1800"/>
            </a:lvl3pPr>
            <a:lvl4pPr algn="l">
              <a:defRPr sz="1600"/>
            </a:lvl4pPr>
            <a:lvl5pPr algn="l"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538784" y="533400"/>
            <a:ext cx="2971800" cy="914400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5538847" y="1447802"/>
            <a:ext cx="2971800" cy="4206112"/>
          </a:xfrm>
        </p:spPr>
        <p:txBody>
          <a:bodyPr lIns="91440"/>
          <a:lstStyle>
            <a:lvl1pPr marL="18288" marR="18288" indent="0">
              <a:spcBef>
                <a:spcPts val="0"/>
              </a:spcBef>
              <a:buNone/>
              <a:defRPr sz="1400">
                <a:solidFill>
                  <a:schemeClr val="tx1"/>
                </a:solidFill>
              </a:defRPr>
            </a:lvl1pPr>
            <a:lvl2pPr>
              <a:buNone/>
              <a:defRPr sz="1200">
                <a:solidFill>
                  <a:schemeClr val="tx1"/>
                </a:solidFill>
              </a:defRPr>
            </a:lvl2pPr>
            <a:lvl3pPr>
              <a:buNone/>
              <a:defRPr sz="1000">
                <a:solidFill>
                  <a:schemeClr val="tx1"/>
                </a:solidFill>
              </a:defRPr>
            </a:lvl3pPr>
            <a:lvl4pPr>
              <a:buNone/>
              <a:defRPr sz="900">
                <a:solidFill>
                  <a:schemeClr val="tx1"/>
                </a:solidFill>
              </a:defRPr>
            </a:lvl4pPr>
            <a:lvl5pPr>
              <a:buNone/>
              <a:defRPr sz="900">
                <a:solidFill>
                  <a:schemeClr val="tx1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761372" y="930144"/>
            <a:ext cx="4626159" cy="4724402"/>
          </a:xfrm>
        </p:spPr>
        <p:txBody>
          <a:bodyPr/>
          <a:lstStyle>
            <a:lvl1pPr>
              <a:defRPr sz="2800">
                <a:solidFill>
                  <a:schemeClr val="tx1"/>
                </a:solidFill>
              </a:defRPr>
            </a:lvl1pPr>
            <a:lvl2pPr>
              <a:defRPr sz="2600">
                <a:solidFill>
                  <a:schemeClr val="tx1"/>
                </a:solidFill>
              </a:defRPr>
            </a:lvl2pPr>
            <a:lvl3pPr>
              <a:defRPr sz="2400">
                <a:solidFill>
                  <a:schemeClr val="tx1"/>
                </a:solidFill>
              </a:defRPr>
            </a:lvl3pPr>
            <a:lvl4pPr>
              <a:defRPr sz="2000">
                <a:solidFill>
                  <a:schemeClr val="tx1"/>
                </a:solidFill>
              </a:defRPr>
            </a:lvl4pPr>
            <a:lvl5pPr>
              <a:defRPr sz="2000">
                <a:solidFill>
                  <a:schemeClr val="tx1"/>
                </a:solidFill>
              </a:defRPr>
            </a:lvl5pPr>
            <a:lvl6pPr>
              <a:buNone/>
              <a:defRPr/>
            </a:lvl6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" name="Rounded Rectangle 14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1" name="Round Single Corner Rectangle 10"/>
          <p:cNvSpPr/>
          <p:nvPr/>
        </p:nvSpPr>
        <p:spPr>
          <a:xfrm>
            <a:off x="6400800" y="434162"/>
            <a:ext cx="2324605" cy="4343400"/>
          </a:xfrm>
          <a:prstGeom prst="round1Rect">
            <a:avLst>
              <a:gd name="adj" fmla="val 2748"/>
            </a:avLst>
          </a:prstGeom>
          <a:solidFill>
            <a:srgbClr val="1C1C1C"/>
          </a:soli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12056"/>
            <a:ext cx="8229600" cy="1051560"/>
          </a:xfrm>
        </p:spPr>
        <p:txBody>
          <a:bodyPr anchor="t"/>
          <a:lstStyle>
            <a:lvl1pPr algn="l">
              <a:buNone/>
              <a:defRPr sz="3600" b="0">
                <a:solidFill>
                  <a:schemeClr val="bg2">
                    <a:shade val="25000"/>
                  </a:schemeClr>
                </a:soli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 bwMode="grayWhite">
          <a:xfrm>
            <a:off x="6462712" y="533400"/>
            <a:ext cx="2240280" cy="4211480"/>
          </a:xfrm>
        </p:spPr>
        <p:txBody>
          <a:bodyPr lIns="91440"/>
          <a:lstStyle>
            <a:lvl1pPr marL="45720" indent="0" algn="l">
              <a:spcBef>
                <a:spcPts val="0"/>
              </a:spcBef>
              <a:buNone/>
              <a:defRPr sz="1400">
                <a:solidFill>
                  <a:srgbClr val="FFFFFF"/>
                </a:solidFill>
              </a:defRPr>
            </a:lvl1pPr>
            <a:lvl2pPr>
              <a:defRPr sz="1200">
                <a:solidFill>
                  <a:srgbClr val="FFFFFF"/>
                </a:solidFill>
              </a:defRPr>
            </a:lvl2pPr>
            <a:lvl3pPr>
              <a:defRPr sz="1000">
                <a:solidFill>
                  <a:srgbClr val="FFFFFF"/>
                </a:solidFill>
              </a:defRPr>
            </a:lvl3pPr>
            <a:lvl4pPr>
              <a:defRPr sz="900">
                <a:solidFill>
                  <a:srgbClr val="FFFFFF"/>
                </a:solidFill>
              </a:defRPr>
            </a:lvl4pPr>
            <a:lvl5pPr>
              <a:defRPr sz="900">
                <a:solidFill>
                  <a:srgbClr val="FFFFFF"/>
                </a:solidFill>
              </a:defRPr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21480" y="435768"/>
            <a:ext cx="5925312" cy="4343400"/>
          </a:xfrm>
          <a:prstGeom prst="snipRoundRect">
            <a:avLst>
              <a:gd name="adj1" fmla="val 1040"/>
              <a:gd name="adj2" fmla="val 0"/>
            </a:avLst>
          </a:prstGeom>
          <a:solidFill>
            <a:schemeClr val="bg2">
              <a:shade val="10000"/>
            </a:schemeClr>
          </a:solidFill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ounded Rectangle 6"/>
          <p:cNvSpPr/>
          <p:nvPr/>
        </p:nvSpPr>
        <p:spPr>
          <a:xfrm>
            <a:off x="304800" y="329184"/>
            <a:ext cx="8532055" cy="6196819"/>
          </a:xfrm>
          <a:prstGeom prst="roundRect">
            <a:avLst>
              <a:gd name="adj" fmla="val 2081"/>
            </a:avLst>
          </a:prstGeom>
          <a:gradFill flip="none" rotWithShape="1">
            <a:gsLst>
              <a:gs pos="0">
                <a:srgbClr val="FFFFFF">
                  <a:shade val="100000"/>
                </a:srgbClr>
              </a:gs>
              <a:gs pos="98000">
                <a:srgbClr val="FFFFFF">
                  <a:shade val="100000"/>
                </a:srgbClr>
              </a:gs>
              <a:gs pos="99055">
                <a:srgbClr val="FFFFFF">
                  <a:shade val="93000"/>
                </a:srgbClr>
              </a:gs>
              <a:gs pos="100000">
                <a:srgbClr val="FFFFFF">
                  <a:shade val="70000"/>
                </a:srgbClr>
              </a:gs>
            </a:gsLst>
            <a:lin ang="5400000" scaled="1"/>
            <a:tileRect/>
          </a:gradFill>
          <a:ln w="2000" cap="rnd" cmpd="sng" algn="ctr">
            <a:solidFill>
              <a:srgbClr val="302F2C">
                <a:tint val="65000"/>
                <a:satMod val="120000"/>
              </a:srgbClr>
            </a:solidFill>
            <a:prstDash val="solid"/>
          </a:ln>
          <a:effectLst>
            <a:outerShdw blurRad="76200" dist="50800" dir="5400000" algn="tl" rotWithShape="0">
              <a:srgbClr val="000000">
                <a:alpha val="25000"/>
              </a:srgb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ounded Rectangle 8"/>
          <p:cNvSpPr/>
          <p:nvPr/>
        </p:nvSpPr>
        <p:spPr>
          <a:xfrm>
            <a:off x="418596" y="434162"/>
            <a:ext cx="8306809" cy="5486400"/>
          </a:xfrm>
          <a:prstGeom prst="roundRect">
            <a:avLst>
              <a:gd name="adj" fmla="val 2127"/>
            </a:avLst>
          </a:prstGeom>
          <a:gradFill rotWithShape="1">
            <a:gsLst>
              <a:gs pos="0">
                <a:schemeClr val="bg1">
                  <a:tint val="75000"/>
                  <a:satMod val="150000"/>
                </a:schemeClr>
              </a:gs>
              <a:gs pos="55000">
                <a:schemeClr val="bg1">
                  <a:shade val="75000"/>
                  <a:satMod val="100000"/>
                </a:schemeClr>
              </a:gs>
              <a:gs pos="100000">
                <a:schemeClr val="bg1">
                  <a:shade val="35000"/>
                  <a:satMod val="100000"/>
                </a:schemeClr>
              </a:gs>
            </a:gsLst>
            <a:path path="circle">
              <a:fillToRect l="50000" t="175000" r="50000" b="-75000"/>
            </a:path>
          </a:gradFill>
          <a:ln w="889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13" name="Title Placeholder 12"/>
          <p:cNvSpPr>
            <a:spLocks noGrp="1"/>
          </p:cNvSpPr>
          <p:nvPr>
            <p:ph type="title"/>
          </p:nvPr>
        </p:nvSpPr>
        <p:spPr>
          <a:xfrm>
            <a:off x="502920" y="4985590"/>
            <a:ext cx="8183880" cy="1051560"/>
          </a:xfrm>
          <a:prstGeom prst="rect">
            <a:avLst/>
          </a:prstGeom>
        </p:spPr>
        <p:txBody>
          <a:bodyPr vert="horz" anchor="b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idx="1"/>
          </p:nvPr>
        </p:nvSpPr>
        <p:spPr>
          <a:xfrm>
            <a:off x="502920" y="530352"/>
            <a:ext cx="8183880" cy="4187952"/>
          </a:xfrm>
          <a:prstGeom prst="rect">
            <a:avLst/>
          </a:prstGeom>
        </p:spPr>
        <p:txBody>
          <a:bodyPr vert="horz" lIns="182880" tIns="91440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5" name="Date Placeholder 24"/>
          <p:cNvSpPr>
            <a:spLocks noGrp="1"/>
          </p:cNvSpPr>
          <p:nvPr>
            <p:ph type="dt" sz="half" idx="2"/>
          </p:nvPr>
        </p:nvSpPr>
        <p:spPr>
          <a:xfrm>
            <a:off x="3776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C36BC733-4C50-4ACA-876A-EC10AA659C5E}" type="datetimeFigureOut">
              <a:rPr lang="en-US" smtClean="0"/>
              <a:pPr/>
              <a:t>11/13/2015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3"/>
          </p:nvPr>
        </p:nvSpPr>
        <p:spPr>
          <a:xfrm>
            <a:off x="6062328" y="6111875"/>
            <a:ext cx="2286000" cy="365125"/>
          </a:xfrm>
          <a:prstGeom prst="rect">
            <a:avLst/>
          </a:prstGeom>
        </p:spPr>
        <p:txBody>
          <a:bodyPr vert="horz" anchor="b"/>
          <a:lstStyle>
            <a:lvl1pPr algn="l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"/>
          </p:nvPr>
        </p:nvSpPr>
        <p:spPr>
          <a:xfrm>
            <a:off x="8348328" y="6111875"/>
            <a:ext cx="457200" cy="365125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000">
                <a:solidFill>
                  <a:schemeClr val="bg2">
                    <a:shade val="50000"/>
                  </a:schemeClr>
                </a:solidFill>
              </a:defRPr>
            </a:lvl1pPr>
            <a:extLst/>
          </a:lstStyle>
          <a:p>
            <a:fld id="{B4374AA8-70D4-486D-8B6A-FA8FB1B347D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3600" b="1" kern="1200">
          <a:solidFill>
            <a:schemeClr val="accent1">
              <a:tint val="88000"/>
              <a:satMod val="150000"/>
            </a:schemeClr>
          </a:solidFill>
          <a:effectLst>
            <a:outerShdw blurRad="53975" dist="22860" dir="5400000" algn="tl" rotWithShape="0">
              <a:srgbClr val="000000">
                <a:alpha val="55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5176" indent="-265176" algn="l" rtl="0" eaLnBrk="1" latinLnBrk="0" hangingPunct="1">
        <a:spcBef>
          <a:spcPts val="250"/>
        </a:spcBef>
        <a:buClr>
          <a:schemeClr val="accent1"/>
        </a:buClr>
        <a:buSzPct val="80000"/>
        <a:buFont typeface="Wingdings 2"/>
        <a:buChar char=""/>
        <a:defRPr kumimoji="0" sz="28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548640" indent="-201168" algn="l" rtl="0" eaLnBrk="1" latinLnBrk="0" hangingPunct="1">
        <a:spcBef>
          <a:spcPts val="250"/>
        </a:spcBef>
        <a:buClr>
          <a:schemeClr val="accent1"/>
        </a:buClr>
        <a:buSzPct val="100000"/>
        <a:buFont typeface="Verdana"/>
        <a:buChar char="◦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786384" indent="-182880" algn="l" rtl="0" eaLnBrk="1" latinLnBrk="0" hangingPunct="1">
        <a:spcBef>
          <a:spcPts val="250"/>
        </a:spcBef>
        <a:buClr>
          <a:schemeClr val="accent2">
            <a:tint val="85000"/>
            <a:satMod val="285000"/>
          </a:schemeClr>
        </a:buClr>
        <a:buSzPct val="100000"/>
        <a:buFont typeface="Wingdings 2"/>
        <a:buChar char=""/>
        <a:defRPr kumimoji="0" sz="2200" kern="1200">
          <a:solidFill>
            <a:schemeClr val="tx1"/>
          </a:solidFill>
          <a:latin typeface="+mn-lt"/>
          <a:ea typeface="+mn-ea"/>
          <a:cs typeface="+mn-cs"/>
        </a:defRPr>
      </a:lvl3pPr>
      <a:lvl4pPr marL="1024128" indent="-182880" algn="l" rtl="0" eaLnBrk="1" latinLnBrk="0" hangingPunct="1">
        <a:spcBef>
          <a:spcPts val="230"/>
        </a:spcBef>
        <a:buClr>
          <a:schemeClr val="accent2">
            <a:tint val="85000"/>
            <a:satMod val="285000"/>
          </a:schemeClr>
        </a:buClr>
        <a:buSzPct val="112000"/>
        <a:buFont typeface="Verdana"/>
        <a:buChar char="◦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280160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90472" indent="-182880" algn="l" rtl="0" eaLnBrk="1" latinLnBrk="0" hangingPunct="1">
        <a:spcBef>
          <a:spcPts val="250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7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700784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spcBef>
          <a:spcPts val="257"/>
        </a:spcBef>
        <a:buClr>
          <a:schemeClr val="accent3">
            <a:tint val="85000"/>
            <a:satMod val="275000"/>
          </a:schemeClr>
        </a:buClr>
        <a:buSzPct val="100000"/>
        <a:buFont typeface="Verdana"/>
        <a:buChar char="◦"/>
        <a:defRPr kumimoji="0" sz="15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148840" indent="-182880" algn="l" rtl="0" eaLnBrk="1" latinLnBrk="0" hangingPunct="1">
        <a:spcBef>
          <a:spcPts val="255"/>
        </a:spcBef>
        <a:buClr>
          <a:schemeClr val="accent3">
            <a:tint val="85000"/>
            <a:satMod val="275000"/>
          </a:schemeClr>
        </a:buClr>
        <a:buSzPct val="100000"/>
        <a:buFont typeface="Wingdings 2"/>
        <a:buChar char="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Chemical Health Review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rmAutofit fontScale="32500" lnSpcReduction="20000"/>
          </a:bodyPr>
          <a:lstStyle/>
          <a:p>
            <a:pPr lvl="0">
              <a:buNone/>
            </a:pPr>
            <a:endParaRPr lang="en-US" sz="6000" dirty="0" smtClean="0"/>
          </a:p>
          <a:p>
            <a:pPr lvl="0">
              <a:buNone/>
            </a:pPr>
            <a:r>
              <a:rPr lang="en-US" sz="6000" dirty="0" smtClean="0"/>
              <a:t>	What is Binge drinking?  </a:t>
            </a:r>
          </a:p>
          <a:p>
            <a:pPr lvl="0">
              <a:buNone/>
            </a:pPr>
            <a:r>
              <a:rPr lang="en-US" sz="6000" dirty="0" smtClean="0"/>
              <a:t> </a:t>
            </a:r>
          </a:p>
          <a:p>
            <a:pPr lvl="0"/>
            <a:r>
              <a:rPr lang="en-US" sz="6000" dirty="0" smtClean="0"/>
              <a:t>These are the five major factors influencing a person’s BAC.</a:t>
            </a:r>
          </a:p>
          <a:p>
            <a:pPr lvl="0">
              <a:buNone/>
            </a:pPr>
            <a:endParaRPr lang="en-US" sz="6000" dirty="0" smtClean="0"/>
          </a:p>
          <a:p>
            <a:pPr>
              <a:buNone/>
            </a:pPr>
            <a:r>
              <a:rPr lang="en-US" sz="6000" dirty="0" smtClean="0"/>
              <a:t> </a:t>
            </a:r>
          </a:p>
          <a:p>
            <a:pPr lvl="0"/>
            <a:r>
              <a:rPr lang="en-US" sz="6000" dirty="0" smtClean="0"/>
              <a:t>These are the first two senses that are affected by alcohol.</a:t>
            </a:r>
          </a:p>
          <a:p>
            <a:endParaRPr lang="en-US" sz="6000" dirty="0" smtClean="0"/>
          </a:p>
          <a:p>
            <a:endParaRPr lang="en-US" sz="6000" dirty="0" smtClean="0"/>
          </a:p>
          <a:p>
            <a:pPr lvl="0"/>
            <a:r>
              <a:rPr lang="en-US" sz="6000" dirty="0" smtClean="0"/>
              <a:t>These are the two organs responsible for removing alcohol from your system.</a:t>
            </a:r>
          </a:p>
          <a:p>
            <a:pPr lvl="0"/>
            <a:endParaRPr lang="en-US" sz="6000" dirty="0" smtClean="0"/>
          </a:p>
          <a:p>
            <a:pPr lvl="0"/>
            <a:r>
              <a:rPr lang="en-US" sz="6000" dirty="0" smtClean="0"/>
              <a:t>Community resources to help alcoholics?</a:t>
            </a:r>
          </a:p>
          <a:p>
            <a:pPr lvl="0"/>
            <a:endParaRPr lang="en-US" sz="6000" dirty="0" smtClean="0"/>
          </a:p>
          <a:p>
            <a:pPr lvl="0"/>
            <a:r>
              <a:rPr lang="en-US" sz="6000" dirty="0" smtClean="0"/>
              <a:t>______is the term for when the user needs more of the drug to get the same effects.</a:t>
            </a:r>
          </a:p>
          <a:p>
            <a:endParaRPr lang="en-US" dirty="0"/>
          </a:p>
        </p:txBody>
      </p:sp>
      <p:sp>
        <p:nvSpPr>
          <p:cNvPr id="4" name="Flowchart: Connector 3"/>
          <p:cNvSpPr/>
          <p:nvPr/>
        </p:nvSpPr>
        <p:spPr>
          <a:xfrm flipH="1">
            <a:off x="685800" y="914400"/>
            <a:ext cx="76200" cy="76200"/>
          </a:xfrm>
          <a:prstGeom prst="flowChartConnector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Alcohol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03648"/>
          </a:xfrm>
        </p:spPr>
        <p:txBody>
          <a:bodyPr>
            <a:noAutofit/>
          </a:bodyPr>
          <a:lstStyle/>
          <a:p>
            <a:r>
              <a:rPr lang="en-US" sz="2000" dirty="0" smtClean="0"/>
              <a:t>What are the long term effects of alcohol on the body? </a:t>
            </a:r>
          </a:p>
          <a:p>
            <a:endParaRPr lang="en-US" sz="2000" dirty="0" smtClean="0"/>
          </a:p>
          <a:p>
            <a:r>
              <a:rPr lang="en-US" sz="2000" dirty="0" smtClean="0"/>
              <a:t>Long term physical consequences of heavy alcohol use? </a:t>
            </a:r>
          </a:p>
          <a:p>
            <a:endParaRPr lang="en-US" sz="2000" dirty="0" smtClean="0"/>
          </a:p>
          <a:p>
            <a:r>
              <a:rPr lang="en-US" sz="2000" dirty="0" smtClean="0"/>
              <a:t>Alcohol amounts; 12oz. Beer is the same as ___wine, etc.)</a:t>
            </a:r>
          </a:p>
          <a:p>
            <a:pPr>
              <a:buNone/>
            </a:pPr>
            <a:endParaRPr lang="en-US" sz="2000" dirty="0" smtClean="0"/>
          </a:p>
          <a:p>
            <a:r>
              <a:rPr lang="en-US" sz="2000" dirty="0" smtClean="0"/>
              <a:t>Most widely used drug by teens is: ____?</a:t>
            </a:r>
          </a:p>
          <a:p>
            <a:endParaRPr lang="en-US" sz="2000" dirty="0" smtClean="0"/>
          </a:p>
          <a:p>
            <a:r>
              <a:rPr lang="en-US" sz="2000" dirty="0" smtClean="0"/>
              <a:t>What is the difference between a stimulant and a depressant? </a:t>
            </a:r>
          </a:p>
          <a:p>
            <a:endParaRPr lang="en-US" sz="2000" dirty="0" smtClean="0"/>
          </a:p>
          <a:p>
            <a:r>
              <a:rPr lang="en-US" sz="2000" dirty="0" smtClean="0"/>
              <a:t>At what BAC level are you considered legally drunk/impaired? </a:t>
            </a:r>
          </a:p>
          <a:p>
            <a:endParaRPr lang="en-US" sz="2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fontScale="85000" lnSpcReduction="20000"/>
          </a:bodyPr>
          <a:lstStyle/>
          <a:p>
            <a:pPr lvl="0"/>
            <a:r>
              <a:rPr lang="en-US" dirty="0" smtClean="0"/>
              <a:t>What is Nicotine classified as?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This is the addictive drug in tobacco.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How many carcinogens are in tobacco? </a:t>
            </a:r>
          </a:p>
          <a:p>
            <a:pPr lvl="0"/>
            <a:endParaRPr lang="en-US" dirty="0" smtClean="0"/>
          </a:p>
          <a:p>
            <a:pPr lvl="0"/>
            <a:r>
              <a:rPr lang="en-US" dirty="0" smtClean="0"/>
              <a:t>After a smoker quits, how long does it take to reduce their chances of getting lung Cancer?  </a:t>
            </a:r>
          </a:p>
          <a:p>
            <a:pPr>
              <a:buNone/>
            </a:pPr>
            <a:endParaRPr lang="en-US" dirty="0" smtClean="0"/>
          </a:p>
          <a:p>
            <a:pPr lvl="0"/>
            <a:r>
              <a:rPr lang="en-US" dirty="0" smtClean="0"/>
              <a:t>What is the difference between passive &amp; mainstream smoke? 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These are the white leathery spots that develop inside the mouth of smokeless tobacco users.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Tobacco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What are the physical effects of smoking? </a:t>
            </a:r>
          </a:p>
          <a:p>
            <a:endParaRPr lang="en-US" dirty="0" smtClean="0"/>
          </a:p>
          <a:p>
            <a:r>
              <a:rPr lang="en-US" dirty="0" smtClean="0"/>
              <a:t>Which cause of death claims the highest amount of deaths for individuals in the US? </a:t>
            </a:r>
          </a:p>
          <a:p>
            <a:endParaRPr lang="en-US" dirty="0" smtClean="0"/>
          </a:p>
          <a:p>
            <a:r>
              <a:rPr lang="en-US" dirty="0" smtClean="0"/>
              <a:t>What are some of the carcinogens found in a cigarette?  </a:t>
            </a:r>
          </a:p>
          <a:p>
            <a:endParaRPr lang="en-US" dirty="0" smtClean="0"/>
          </a:p>
          <a:p>
            <a:r>
              <a:rPr lang="en-US" dirty="0" smtClean="0"/>
              <a:t>Who targets young smokers to make up for tobacco-related deaths? 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5108448"/>
          </a:xfrm>
        </p:spPr>
        <p:txBody>
          <a:bodyPr>
            <a:normAutofit fontScale="85000" lnSpcReduction="10000"/>
          </a:bodyPr>
          <a:lstStyle/>
          <a:p>
            <a:pPr>
              <a:buNone/>
            </a:pPr>
            <a:endParaRPr lang="en-US" sz="2900" dirty="0" smtClean="0"/>
          </a:p>
          <a:p>
            <a:pPr lvl="0"/>
            <a:r>
              <a:rPr lang="en-US" sz="2900" dirty="0" smtClean="0"/>
              <a:t>A drug that affects a person’s perceptions, sensations, thinking &amp; emotions is known as a ____________. </a:t>
            </a:r>
          </a:p>
          <a:p>
            <a:pPr lvl="0"/>
            <a:endParaRPr lang="en-US" sz="2900" dirty="0" smtClean="0"/>
          </a:p>
          <a:p>
            <a:pPr lvl="0"/>
            <a:r>
              <a:rPr lang="en-US" sz="2900" dirty="0" smtClean="0"/>
              <a:t>Which drugs are known as “gateway drugs”? </a:t>
            </a:r>
          </a:p>
          <a:p>
            <a:pPr lvl="0"/>
            <a:endParaRPr lang="en-US" sz="2900" dirty="0" smtClean="0"/>
          </a:p>
          <a:p>
            <a:r>
              <a:rPr lang="en-US" sz="2900" dirty="0" smtClean="0"/>
              <a:t>Street names for drugs covered in this unit? </a:t>
            </a:r>
          </a:p>
          <a:p>
            <a:endParaRPr lang="en-US" sz="2900" dirty="0" smtClean="0"/>
          </a:p>
          <a:p>
            <a:pPr lvl="0"/>
            <a:r>
              <a:rPr lang="en-US" sz="2900" dirty="0" smtClean="0"/>
              <a:t>Drugs commonly known as date rape drugs?  </a:t>
            </a:r>
          </a:p>
          <a:p>
            <a:endParaRPr lang="en-US" sz="2900" dirty="0" smtClean="0"/>
          </a:p>
          <a:p>
            <a:pPr lvl="0"/>
            <a:endParaRPr lang="en-US" sz="2900" dirty="0" smtClean="0"/>
          </a:p>
          <a:p>
            <a:pPr lvl="0"/>
            <a:r>
              <a:rPr lang="en-US" sz="2900" dirty="0" smtClean="0"/>
              <a:t>What are OTC drugs?  Examples: ______ </a:t>
            </a:r>
          </a:p>
          <a:p>
            <a:pPr lvl="0"/>
            <a:endParaRPr lang="en-US" dirty="0" smtClean="0"/>
          </a:p>
          <a:p>
            <a:pPr>
              <a:buNone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Marijuana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Effects of marijuana on the brain/body</a:t>
            </a:r>
          </a:p>
          <a:p>
            <a:endParaRPr lang="en-US" dirty="0" smtClean="0"/>
          </a:p>
          <a:p>
            <a:r>
              <a:rPr lang="en-US" dirty="0" smtClean="0"/>
              <a:t>What is THC? </a:t>
            </a:r>
          </a:p>
          <a:p>
            <a:endParaRPr lang="en-US" dirty="0" smtClean="0"/>
          </a:p>
          <a:p>
            <a:r>
              <a:rPr lang="en-US" dirty="0" smtClean="0"/>
              <a:t>Is Marijuana mentally &amp; physically addictive?   Cocaine? </a:t>
            </a:r>
          </a:p>
          <a:p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Dependency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2920" y="530352"/>
            <a:ext cx="8183880" cy="4879848"/>
          </a:xfrm>
        </p:spPr>
        <p:txBody>
          <a:bodyPr>
            <a:normAutofit fontScale="77500" lnSpcReduction="20000"/>
          </a:bodyPr>
          <a:lstStyle/>
          <a:p>
            <a:r>
              <a:rPr lang="en-US" dirty="0" smtClean="0"/>
              <a:t>List the 4 levels of the addiction process</a:t>
            </a:r>
          </a:p>
          <a:p>
            <a:endParaRPr lang="en-US" dirty="0" smtClean="0"/>
          </a:p>
          <a:p>
            <a:r>
              <a:rPr lang="en-US" dirty="0" smtClean="0"/>
              <a:t>What are the 5 roles in the dysfunctional family? How would you describe each one? </a:t>
            </a:r>
          </a:p>
          <a:p>
            <a:pPr>
              <a:buNone/>
            </a:pPr>
            <a:r>
              <a:rPr lang="en-US" dirty="0" smtClean="0"/>
              <a:t> </a:t>
            </a:r>
          </a:p>
          <a:p>
            <a:pPr lvl="0"/>
            <a:r>
              <a:rPr lang="en-US" dirty="0" smtClean="0"/>
              <a:t>Users who reach this phase of use may experience blackouts not associated with an episode of use.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This is the most common level of use.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At this level of use a person may break their own values for the first time.</a:t>
            </a:r>
          </a:p>
          <a:p>
            <a:endParaRPr lang="en-US" dirty="0" smtClean="0"/>
          </a:p>
          <a:p>
            <a:pPr lvl="0"/>
            <a:r>
              <a:rPr lang="en-US" dirty="0" smtClean="0"/>
              <a:t>At this level a person learns about drugs including their effects.  A small percentage never leave this level.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spect">
  <a:themeElements>
    <a:clrScheme name="Aspect">
      <a:dk1>
        <a:sysClr val="windowText" lastClr="000000"/>
      </a:dk1>
      <a:lt1>
        <a:sysClr val="window" lastClr="FFFFFF"/>
      </a:lt1>
      <a:dk2>
        <a:srgbClr val="323232"/>
      </a:dk2>
      <a:lt2>
        <a:srgbClr val="E3DED1"/>
      </a:lt2>
      <a:accent1>
        <a:srgbClr val="F07F09"/>
      </a:accent1>
      <a:accent2>
        <a:srgbClr val="9F2936"/>
      </a:accent2>
      <a:accent3>
        <a:srgbClr val="1B587C"/>
      </a:accent3>
      <a:accent4>
        <a:srgbClr val="4E8542"/>
      </a:accent4>
      <a:accent5>
        <a:srgbClr val="604878"/>
      </a:accent5>
      <a:accent6>
        <a:srgbClr val="C19859"/>
      </a:accent6>
      <a:hlink>
        <a:srgbClr val="6B9F25"/>
      </a:hlink>
      <a:folHlink>
        <a:srgbClr val="B26B02"/>
      </a:folHlink>
    </a:clrScheme>
    <a:fontScheme name="Aspect">
      <a:maj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ajorFont>
      <a:minorFont>
        <a:latin typeface="Verdana"/>
        <a:ea typeface=""/>
        <a:cs typeface=""/>
        <a:font script="Jpan" typeface="ＭＳ ゴシック"/>
        <a:font script="Hang" typeface="굴림"/>
        <a:font script="Hans" typeface="微软雅黑"/>
        <a:font script="Hant" typeface="微軟正黑體"/>
        <a:font script="Arab" typeface="Tahoma"/>
        <a:font script="Hebr" typeface="Tahoma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</a:minorFont>
    </a:fontScheme>
    <a:fmtScheme name="Aspec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satMod val="270000"/>
              </a:schemeClr>
            </a:gs>
            <a:gs pos="25000">
              <a:schemeClr val="phClr">
                <a:tint val="60000"/>
                <a:satMod val="300000"/>
              </a:schemeClr>
            </a:gs>
            <a:gs pos="100000">
              <a:schemeClr val="phClr">
                <a:tint val="29000"/>
                <a:satMod val="40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45000"/>
                <a:satMod val="155000"/>
              </a:schemeClr>
            </a:gs>
            <a:gs pos="60000">
              <a:schemeClr val="phClr">
                <a:shade val="95000"/>
                <a:satMod val="150000"/>
              </a:schemeClr>
            </a:gs>
            <a:gs pos="100000">
              <a:schemeClr val="phClr">
                <a:tint val="87000"/>
                <a:satMod val="2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atMod val="150000"/>
            </a:schemeClr>
          </a:solidFill>
          <a:prstDash val="solid"/>
        </a:ln>
        <a:ln w="425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65500" dist="38100" dir="5400000" rotWithShape="0">
              <a:srgbClr val="000000">
                <a:alpha val="40000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2000000"/>
            </a:lightRig>
          </a:scene3d>
          <a:sp3d prstMaterial="powder">
            <a:bevelT h="508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35000"/>
                <a:satMod val="150000"/>
              </a:schemeClr>
            </a:gs>
            <a:gs pos="45000">
              <a:schemeClr val="phClr">
                <a:shade val="68000"/>
                <a:satMod val="155000"/>
              </a:schemeClr>
            </a:gs>
            <a:gs pos="100000">
              <a:schemeClr val="phClr">
                <a:tint val="70000"/>
                <a:satMod val="175000"/>
              </a:schemeClr>
            </a:gs>
          </a:gsLst>
          <a:lin ang="16200000" scaled="0"/>
        </a:gradFill>
        <a:blipFill>
          <a:blip xmlns:r="http://schemas.openxmlformats.org/officeDocument/2006/relationships" r:embed="rId1">
            <a:duotone>
              <a:schemeClr val="phClr">
                <a:shade val="800"/>
                <a:satMod val="150000"/>
              </a:schemeClr>
              <a:schemeClr val="phClr">
                <a:tint val="80000"/>
                <a:satMod val="150000"/>
              </a:schemeClr>
            </a:duotone>
          </a:blip>
          <a:tile tx="0" ty="0" sx="75000" sy="7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Aspect</Template>
  <TotalTime>422</TotalTime>
  <Words>349</Words>
  <Application>Microsoft Office PowerPoint</Application>
  <PresentationFormat>On-screen Show (4:3)</PresentationFormat>
  <Paragraphs>80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Aspect</vt:lpstr>
      <vt:lpstr>Chemical Health Review</vt:lpstr>
      <vt:lpstr>Alcohol</vt:lpstr>
      <vt:lpstr>Alcohol</vt:lpstr>
      <vt:lpstr>Tobacco</vt:lpstr>
      <vt:lpstr>Tobacco</vt:lpstr>
      <vt:lpstr>Pharmacology</vt:lpstr>
      <vt:lpstr>Marijuana</vt:lpstr>
      <vt:lpstr>Dependency </vt:lpstr>
    </vt:vector>
  </TitlesOfParts>
  <Company>ISD11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Chemical Health Review</dc:title>
  <dc:creator>bhs</dc:creator>
  <cp:lastModifiedBy>user</cp:lastModifiedBy>
  <cp:revision>37</cp:revision>
  <dcterms:created xsi:type="dcterms:W3CDTF">2011-06-01T18:58:43Z</dcterms:created>
  <dcterms:modified xsi:type="dcterms:W3CDTF">2015-11-13T13:49:06Z</dcterms:modified>
</cp:coreProperties>
</file>